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837504-BD46-4D9F-840F-8132DFA4036C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AB91DF5-5416-4FDF-BFD1-9DB890CE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004048" y="6525344"/>
            <a:ext cx="4139952" cy="332656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108520" y="0"/>
            <a:ext cx="9433048" cy="47667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Труненкова Мария Вячеславовна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 отдела организационно-методического обеспечения ЕГЭ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КГКСУ «ЦОКО»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ГИА-11 в форме государственного выпускного экзамена в 2015 году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88640"/>
            <a:ext cx="5148064" cy="504056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88640"/>
            <a:ext cx="1342034" cy="55399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  <a:contourClr>
              <a:schemeClr val="bg1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ГИА-11</a:t>
            </a:r>
            <a:endParaRPr lang="ru-RU" sz="30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0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Красноярский край</a:t>
            </a:r>
            <a:endParaRPr lang="ru-RU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6525344"/>
            <a:ext cx="5076056" cy="3326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586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КГКСУ «Центр оценки качества образования»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75656" y="2606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ГВЭ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Доставка экзаменационных материалов членом ГЭК в ППЭ;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Передача экзаменационных материалов членом ГЭК руководителю ППЭ;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Передача экзаменационных материалов руководителям ППЭ организаторам в аудитории;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Организатор в аудитории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начала экзамена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проводит инструктаж участников ГВЭ;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10.00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участники экзамена производят вскрытие индивидуальных комплектов;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вскрытия индивидуальных комплектов организаторы в аудитории проводят инструктаж по оформлению экзаменационной работы;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Начало экзамена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определяется временем начала выполнения участником экзаменационной работы;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Продолжительность экзамена: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по русскому языку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часа 55 минут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по математике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часа 55 минут;</a:t>
            </a:r>
          </a:p>
          <a:p>
            <a:pPr>
              <a:buFont typeface="Arial" charset="0"/>
              <a:buAutoNum type="arabicPeriod" startAt="9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Упаковка экзаменационных работ в возвратные доставочные пакеты организаторами в аудитории, передача руководителю ППЭ  члену ГЭК: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доставка в ЦОКО;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сканирование и отправка по электронной почте в ЦОКО;</a:t>
            </a:r>
          </a:p>
          <a:p>
            <a:pPr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514350" indent="-514350">
              <a:buFont typeface="Arial" charset="0"/>
              <a:buAutoNum type="arabicPeriod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2606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Комиссии ГИА 2015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Государственная экзаменационная комиссия (ГЭК)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Единая для ЕГЭ и ГВЭ;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председатель;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Члены ГЭК включены в одну комиссию;</a:t>
            </a:r>
          </a:p>
          <a:p>
            <a:pPr algn="ctr" eaLnBrk="1" hangingPunct="1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Конфликтная комиссия</a:t>
            </a:r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Единая для ЕГЭ и ГВЭ;</a:t>
            </a:r>
          </a:p>
          <a:p>
            <a:pPr algn="ctr" eaLnBrk="1" hangingPunct="1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Предметная комиссия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подкомиссии</a:t>
            </a:r>
          </a:p>
          <a:p>
            <a:pPr algn="ctr" eaLnBrk="1" hangingPunct="1">
              <a:buFont typeface="Arial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проверке работ ЕГЭ    по проверке работ ГВЭ</a:t>
            </a:r>
          </a:p>
          <a:p>
            <a:pPr algn="ctr" eaLnBrk="1" hangingPunct="1">
              <a:buFont typeface="Arial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Для экспертов, задействованных на проверке работ ГВЭ, будет организовано обучение.</a:t>
            </a:r>
          </a:p>
          <a:p>
            <a:pPr algn="ctr" eaLnBrk="1" hangingPunct="1">
              <a:buFont typeface="Arial" charset="0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72000" y="40770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275856" y="4509120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4048" y="4509120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6368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Апелляции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68313" y="1268413"/>
          <a:ext cx="8352928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051"/>
                <a:gridCol w="2632509"/>
                <a:gridCol w="33123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кому подается</a:t>
                      </a:r>
                      <a:endParaRPr lang="ru-RU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 подачи</a:t>
                      </a:r>
                      <a:endParaRPr lang="ru-RU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 нарушении процедуры проведения государственного выпускного экзамена в пункте проведения экзамена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члену государственной экзаменационной комиссии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непосредственно в день проведения экзамена до выхода из пункта проведения экзамена.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 несогласии с выставленной отметкой</a:t>
                      </a:r>
                    </a:p>
                    <a:p>
                      <a:pPr algn="l"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 конфликтную комиссию либо руководителю того образовательного учреждения, в котором обучающийся ознакомился с официальными результатами экзамена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течении 2-х дней после официального объявления результатов экзамена и ознакомления с ними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468313" y="4508501"/>
            <a:ext cx="835183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Апелляция не принимается:</a:t>
            </a:r>
          </a:p>
          <a:p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вопросам содержания и структуры экзаменационных материалов по общеобразовательным предметам;</a:t>
            </a:r>
          </a:p>
          <a:p>
            <a:pPr>
              <a:buFont typeface="Arial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вопросам, связанным с нарушением обучающимся правил выполнения экзаменационной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63688" y="26064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Заполнение ФИС и РИС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468313" y="4508501"/>
            <a:ext cx="835183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 – график внесения сведений в федеральную и региональные информационные системы в 2014-2015 гг.</a:t>
            </a:r>
          </a:p>
          <a:p>
            <a:pPr mar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нарушения при заполнении РБД: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соблюдение сроков внесения сведений в базу;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внесение изменений в базу при их наличии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внесение результатов экзамена;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Внесение в базу ошибочных сведений.</a:t>
            </a:r>
          </a:p>
          <a:p>
            <a:pPr mar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1886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государственного выпускного экзамена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2014 году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24744"/>
          <a:ext cx="8712969" cy="5184576"/>
        </p:xfrm>
        <a:graphic>
          <a:graphicData uri="http://schemas.openxmlformats.org/drawingml/2006/table">
            <a:tbl>
              <a:tblPr/>
              <a:tblGrid>
                <a:gridCol w="1296144"/>
                <a:gridCol w="2088232"/>
                <a:gridCol w="2736304"/>
                <a:gridCol w="2592289"/>
              </a:tblGrid>
              <a:tr h="6779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Досрочный период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Основной период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Дополнительный период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ППЭ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 </a:t>
                      </a:r>
                      <a:endParaRPr lang="ru-RU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только в учреждениях ГУФСИН)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17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в учреждениях ГУФСИН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29 - в образовательных учреждениях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18 – на дому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в учреждениях ГУФСИН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 – на дому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сдающих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(февраль - 13 чел.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март – 68 чел.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апрель - нет)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346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/>
                          <a:ea typeface="Calibri"/>
                          <a:cs typeface="Times New Roman"/>
                        </a:rPr>
                        <a:t>Из них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274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в учреждениях ГУФСИН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72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дети с ОВЗ и инвалиды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/>
                          <a:ea typeface="Calibri"/>
                          <a:cs typeface="Times New Roman"/>
                        </a:rPr>
                        <a:t>Из них:</a:t>
                      </a: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u="sng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– в учреждениях ГУФСИН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 дети с ОВЗ и инвалиды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31640" y="1886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государственного выпускного экзамена (ГВЭ)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2015 году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784978" cy="437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296145"/>
                <a:gridCol w="6408713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Дата проведения экзаменов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Право участия в ГВЭ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9966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досрочный период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4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(не ранее 20-го)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  <a:p>
                      <a:r>
                        <a:rPr lang="ru-RU" sz="14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Обучающиеся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образовательным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программам среднего общего образования в специальных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учебно-воспитательных учреждениях закрытого типа, а также в учреждениях, исполняющих наказание в виде лишения свободы,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освобождаемых от отбывания наказания не ранее,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чем за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месяца до начала ГИА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(не ранее 1-го)</a:t>
                      </a:r>
                    </a:p>
                    <a:p>
                      <a:r>
                        <a:rPr lang="ru-RU" sz="1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март-апрель</a:t>
                      </a:r>
                      <a:endParaRPr lang="ru-RU" sz="1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обучающиеся с ограниченными возможностями здоровья, дети-инвалиды, инвалиды (при предъявлении копии рекомендаций ПМПК, оригинал или заверенная в установленном порядке копия справки, подтверждающая факт установления инвалидности);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обучающиеся, получающие среднее общее образование в рамках освоения образовательных программ среднего профессионального образования, подавшие заявление до 1 февраля в ОУ, имеющее государственную аккредитацию образовательных программ и допущенные данным ОУ к итоговой аттестации.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обучающиеся, освоившие в 2014 и 2015 годах образовательные программы среднего общего образования в образовательных организациях, расположенных на территориях Республики Крым и г. Севастополя.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59632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государственного выпускного экзамена (ГВЭ)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2015 году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784978" cy="437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296145"/>
                <a:gridCol w="6408713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Дата проведения экзаменов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Право участия в ГВЭ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9966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период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май-июнь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Обучающиеся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образовательным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программам среднего общего образования в специальных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учебно-воспитательных учреждениях закрытого типа, а также в учреждениях, исполняющих наказание в виде лишения свободы;</a:t>
                      </a:r>
                      <a:endPara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обучающиеся с ограниченными возможностями здоровья, дети-инвалиды, инвалиды (при предъявлении копии рекомендаций ПМПК, оригинал или заверенная в установленном порядке копия справки, подтверждающая факт установления инвалидности);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обучающиеся, получающие среднее общее образование в рамках освоения образовательных программ среднего профессионального образования, подавшие заявление до 1 февраля в ОУ, имеющее государственную аккредитацию образовательных программ и допущенные данным ОУ к итоговой аттестации.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обучающиеся, освоившие в 2014 и 2015 годах образовательные программы среднего общего образования в образовательных организациях, расположенных на территориях Республики Крым и г. Севастополя.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7096" y="260648"/>
            <a:ext cx="745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75656" y="260648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Итоговое сочинение (изложение)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878497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Итоговое изложение, как допуск к ГВЭ, вправе писать: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 с ОВЗ, дети-инвалиды и инвалиды;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обучающиеся, получающие среднее общее образование в учебно-воспитательных учреждениях закрытого типа и в учреждениях, исполняющих наказание в виде лишения свободы.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Заявление подается за 2 недели до проведения изложения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организации, осуществляющей образовательную деятельность, в которой обучающийся осваивает образовательные программы среднего общего образования.</a:t>
            </a:r>
          </a:p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Сроки сдачи сочинения (изложения):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03.12.2014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 категории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04.02.2015, 06.05.2015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получения «незачет»,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неявки по уважительной причине, подтвержденной документально,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не завершения по уважительной причине, подтвержденной документально)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с ОВЗ, детям-инвалидам и инвалидам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продолжительность итогового сочинения (изложения) увеличивается на 1,5 часа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Проведение итогового сочинения (изложения) может быть организованно на дому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(при наличии рекомендаций ПМПК, с указанием необходимости проведения сочинения (изложения) на дому по медицинским показаниям).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изложения не учитываются при поступлении в вузы. 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59632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Подача заявления на прохождение ГИА в форме ГВЭ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algn="just"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algn="just" eaLnBrk="1" hangingPunct="1"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Заявление подается в организацию, осуществляющую образовательную деятельность, в которой обучающийся осваивал образовательные программы среднего общего образования</a:t>
            </a:r>
          </a:p>
          <a:p>
            <a:pPr algn="just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до 1 декабря (досрочный период: февраль)</a:t>
            </a:r>
          </a:p>
          <a:p>
            <a:pPr algn="just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до 1 февраля (досрочный период: март-апрель, основной период)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обучающиеся с ОВЗ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инвалиды, дети - инвалиды</a:t>
            </a:r>
          </a:p>
          <a:p>
            <a:pPr algn="ctr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предоставляют: </a:t>
            </a:r>
          </a:p>
          <a:p>
            <a:pPr algn="r">
              <a:buNone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копию рекомендаций ПМПК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оригинал или заверенную в установленном                                 порядке копию справки, подтверждающей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факт установления инвалидности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59632" y="3326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Экзаменационные материалы ГВЭ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915816" y="836712"/>
            <a:ext cx="2016224" cy="151216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algn="ctr" eaLnBrk="0" hangingPunct="0">
              <a:buNone/>
              <a:defRPr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ОУ уголовно-исполнительной системы, расположенные в черте г. Красноярска, п. Громадск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8064" y="2564904"/>
            <a:ext cx="2016224" cy="15841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ОУ уголовно-исполнительной системы , расположенные в ТОМах и муниципалитетах 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07904" y="4437112"/>
            <a:ext cx="2016224" cy="15841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ОУ, в котором проходят ГВЭ дети с ОВЗ (муниципалитеты)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9512" y="2636912"/>
            <a:ext cx="2664296" cy="1233699"/>
            <a:chOff x="2778355" y="202076"/>
            <a:chExt cx="3084248" cy="1233699"/>
          </a:xfrm>
        </p:grpSpPr>
        <p:sp>
          <p:nvSpPr>
            <p:cNvPr id="12" name="Нашивка 11"/>
            <p:cNvSpPr/>
            <p:nvPr/>
          </p:nvSpPr>
          <p:spPr>
            <a:xfrm>
              <a:off x="2778355" y="202076"/>
              <a:ext cx="3084248" cy="1233699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3395206" y="202076"/>
              <a:ext cx="2050607" cy="123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КИМ по </a:t>
              </a:r>
              <a:r>
                <a:rPr lang="ru-RU" sz="1600" kern="1200" dirty="0" err="1" smtClean="0"/>
                <a:t>эл</a:t>
              </a:r>
              <a:r>
                <a:rPr lang="ru-RU" sz="1600" kern="1200" dirty="0" smtClean="0"/>
                <a:t>. почте, бланки ответов на бумажном носителе</a:t>
              </a:r>
              <a:endParaRPr lang="ru-RU" sz="16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9512" y="4581128"/>
            <a:ext cx="2736304" cy="1233699"/>
            <a:chOff x="2778355" y="202076"/>
            <a:chExt cx="3084248" cy="1233699"/>
          </a:xfrm>
        </p:grpSpPr>
        <p:sp>
          <p:nvSpPr>
            <p:cNvPr id="15" name="Нашивка 14"/>
            <p:cNvSpPr/>
            <p:nvPr/>
          </p:nvSpPr>
          <p:spPr>
            <a:xfrm>
              <a:off x="2778355" y="202076"/>
              <a:ext cx="3084248" cy="1233699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3426427" y="202076"/>
              <a:ext cx="2192683" cy="123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/>
                <a:t>ИК  сформированные в ЦОКО</a:t>
              </a:r>
              <a:endParaRPr lang="ru-RU" sz="16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79512" y="980728"/>
            <a:ext cx="2664296" cy="1161691"/>
            <a:chOff x="2778355" y="202076"/>
            <a:chExt cx="3084248" cy="1233699"/>
          </a:xfrm>
        </p:grpSpPr>
        <p:sp>
          <p:nvSpPr>
            <p:cNvPr id="18" name="Нашивка 17"/>
            <p:cNvSpPr/>
            <p:nvPr/>
          </p:nvSpPr>
          <p:spPr>
            <a:xfrm>
              <a:off x="2778355" y="202076"/>
              <a:ext cx="3084248" cy="1233699"/>
            </a:xfrm>
            <a:prstGeom prst="chevron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3395206" y="202076"/>
              <a:ext cx="2217323" cy="123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/>
                <a:t>ИК  сформированные в ЦОКО</a:t>
              </a:r>
              <a:endParaRPr lang="ru-RU" sz="1600" kern="1200" dirty="0"/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179512" y="5661248"/>
            <a:ext cx="1584176" cy="287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муниципалитет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3717032"/>
            <a:ext cx="2160587" cy="287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муниципалитет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1988840"/>
            <a:ext cx="2160587" cy="287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Член ГЭК г. Красноярск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483768" y="2708920"/>
            <a:ext cx="2592288" cy="1233699"/>
            <a:chOff x="2531" y="202076"/>
            <a:chExt cx="3084248" cy="1233699"/>
          </a:xfrm>
          <a:scene3d>
            <a:camera prst="orthographicFront"/>
            <a:lightRig rig="flat" dir="t"/>
          </a:scene3d>
        </p:grpSpPr>
        <p:sp>
          <p:nvSpPr>
            <p:cNvPr id="24" name="Нашивка 23"/>
            <p:cNvSpPr/>
            <p:nvPr/>
          </p:nvSpPr>
          <p:spPr>
            <a:xfrm>
              <a:off x="2531" y="202076"/>
              <a:ext cx="3084248" cy="1233699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Нашивка 4"/>
            <p:cNvSpPr/>
            <p:nvPr/>
          </p:nvSpPr>
          <p:spPr>
            <a:xfrm>
              <a:off x="619381" y="274084"/>
              <a:ext cx="2367906" cy="11616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ИК сформированные на местах</a:t>
              </a:r>
              <a:endParaRPr lang="ru-RU" sz="1600" b="0" kern="1200" dirty="0"/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2699792" y="3717032"/>
            <a:ext cx="2160587" cy="287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Член ГЭК МОУО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51721" y="5661248"/>
            <a:ext cx="1512168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Член ГЭК МОУО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>
            <a:stCxn id="16" idx="2"/>
            <a:endCxn id="27" idx="1"/>
          </p:cNvCxnSpPr>
          <p:nvPr/>
        </p:nvCxnSpPr>
        <p:spPr>
          <a:xfrm flipV="1">
            <a:off x="1727133" y="5805264"/>
            <a:ext cx="324588" cy="95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8028384" y="548680"/>
            <a:ext cx="936104" cy="59046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ЦОКО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12160" y="4437112"/>
            <a:ext cx="1872208" cy="172819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сканирование работ и отправка по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почте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084168" y="836712"/>
            <a:ext cx="1800200" cy="144854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упаковка работ в возвратно-доставочные пакеты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076056" y="1628800"/>
            <a:ext cx="10081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6732240" y="836712"/>
            <a:ext cx="2160587" cy="287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Член ГЭК г. Красноярск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 стрелкой 36"/>
          <p:cNvCxnSpPr>
            <a:stCxn id="33" idx="3"/>
          </p:cNvCxnSpPr>
          <p:nvPr/>
        </p:nvCxnSpPr>
        <p:spPr>
          <a:xfrm flipV="1">
            <a:off x="7884368" y="1556792"/>
            <a:ext cx="720080" cy="41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580112" y="5373216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732240" y="4077072"/>
            <a:ext cx="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2" idx="3"/>
          </p:cNvCxnSpPr>
          <p:nvPr/>
        </p:nvCxnSpPr>
        <p:spPr>
          <a:xfrm>
            <a:off x="7884368" y="5301208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3326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Материалы и документы ГВЭ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5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индивидуальные комплекты участников ГВЭ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(задания и бланки ответов на задания экзаменационной работы)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возвратные доставочные пакеты;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 готовности ППЭ ГВЭ;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 проведения ГВЭ в ППЭ;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 приема-передачи материалов ГВЭ в ППЭ;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 об удалении участника ГВЭ;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  о досрочном завершении экзамена по объективным причинам;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 о нестандартной ситуации;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объяснительной участника ГВЭ;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объяснительной работников ППЭ;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инструкция для организатора в аудитории;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 о результатах общественного контроля;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апелляция о нарушении установленного порядка, протокол рассмотрения апелляции;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 идентификации личности участника ГВЭ.</a:t>
            </a:r>
          </a:p>
          <a:p>
            <a:pPr eaLnBrk="1" hangingPunct="1"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31640" y="3326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Особые условия для сдающих ГВЭ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ГВЭ по всем учебным предметам  для слепых и обучающихся с нарушением опорно-двигательного аппарата по  их желанию проводиться в устной форме (п.48 порядка).</a:t>
            </a:r>
          </a:p>
          <a:p>
            <a:pPr eaLnBrk="1" hangingPunct="1"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лиц, имеющих медицинские основания для обучения на дому и соответствующие рекомендации ПМПК, экзамен организуется на дому.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Обучающимся с ОВЗ, детям-инвалидам и инвалидам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продолжительность экзамена увеличивается на 1,5 часа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обучающихся в учреждениях ГУФСИН ГИА организуется с учетом специальных условий содержания и необходимости обеспечения общественной безопасности в период проведения экзамена.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1525</TotalTime>
  <Words>1206</Words>
  <Application>Microsoft Office PowerPoint</Application>
  <PresentationFormat>Экран (4:3)</PresentationFormat>
  <Paragraphs>182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Организация и проведение ГИА-11 в форме государственного выпускного экзамена в 2015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ege</dc:creator>
  <cp:lastModifiedBy>trunenkova</cp:lastModifiedBy>
  <cp:revision>169</cp:revision>
  <dcterms:created xsi:type="dcterms:W3CDTF">2014-10-16T05:54:08Z</dcterms:created>
  <dcterms:modified xsi:type="dcterms:W3CDTF">2014-10-23T08:36:31Z</dcterms:modified>
</cp:coreProperties>
</file>